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78" r:id="rId3"/>
    <p:sldId id="257" r:id="rId4"/>
    <p:sldId id="269" r:id="rId5"/>
    <p:sldId id="266" r:id="rId6"/>
    <p:sldId id="258" r:id="rId7"/>
    <p:sldId id="265" r:id="rId8"/>
    <p:sldId id="259" r:id="rId9"/>
    <p:sldId id="260" r:id="rId10"/>
    <p:sldId id="261" r:id="rId11"/>
    <p:sldId id="262" r:id="rId12"/>
    <p:sldId id="270" r:id="rId13"/>
    <p:sldId id="279" r:id="rId14"/>
    <p:sldId id="263" r:id="rId15"/>
    <p:sldId id="272" r:id="rId16"/>
    <p:sldId id="273" r:id="rId17"/>
    <p:sldId id="274" r:id="rId18"/>
    <p:sldId id="276" r:id="rId19"/>
    <p:sldId id="277" r:id="rId20"/>
    <p:sldId id="28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086FF-ED15-44BB-9620-09D221258084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B7F8E-CBE0-4009-B88E-62A3E7A64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61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6E0D713-1FDF-4D08-8A30-4003E229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203501" cy="686267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5289680-5F38-45D1-8B0E-5473756F2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4" y="4324357"/>
            <a:ext cx="1976805" cy="101378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505B08D0-0782-43F2-BE0A-314B58DD6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5" y="5499527"/>
            <a:ext cx="2824162" cy="11877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D8EC61-9359-4789-88B3-7814FBE5F46F}"/>
              </a:ext>
            </a:extLst>
          </p:cNvPr>
          <p:cNvSpPr txBox="1"/>
          <p:nvPr/>
        </p:nvSpPr>
        <p:spPr>
          <a:xfrm>
            <a:off x="223837" y="3924247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collaborazione con:</a:t>
            </a:r>
          </a:p>
        </p:txBody>
      </p:sp>
    </p:spTree>
    <p:extLst>
      <p:ext uri="{BB962C8B-B14F-4D97-AF65-F5344CB8AC3E}">
        <p14:creationId xmlns:p14="http://schemas.microsoft.com/office/powerpoint/2010/main" val="424859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3">
            <a:extLst>
              <a:ext uri="{FF2B5EF4-FFF2-40B4-BE49-F238E27FC236}">
                <a16:creationId xmlns:a16="http://schemas.microsoft.com/office/drawing/2014/main" id="{F18C4525-6096-4516-A864-0FB9BE2C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F658C90A-6A85-412E-81F5-19B7F4BB9E8D}"/>
              </a:ext>
            </a:extLst>
          </p:cNvPr>
          <p:cNvSpPr/>
          <p:nvPr/>
        </p:nvSpPr>
        <p:spPr>
          <a:xfrm>
            <a:off x="10363200" y="6215270"/>
            <a:ext cx="967408" cy="642730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6E38E7B-298C-4D4F-A4DF-492AFB16F64F}"/>
              </a:ext>
            </a:extLst>
          </p:cNvPr>
          <p:cNvSpPr/>
          <p:nvPr/>
        </p:nvSpPr>
        <p:spPr>
          <a:xfrm>
            <a:off x="11330608" y="5864238"/>
            <a:ext cx="861391" cy="995314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84A807-E291-48D7-A588-50B415614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90" y="1164639"/>
            <a:ext cx="11227872" cy="463826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81DA62-4CFF-43CF-9B60-276722263101}"/>
              </a:ext>
            </a:extLst>
          </p:cNvPr>
          <p:cNvSpPr txBox="1"/>
          <p:nvPr/>
        </p:nvSpPr>
        <p:spPr>
          <a:xfrm>
            <a:off x="891851" y="293552"/>
            <a:ext cx="504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 FASI DEL PROGETTO</a:t>
            </a:r>
          </a:p>
        </p:txBody>
      </p:sp>
    </p:spTree>
    <p:extLst>
      <p:ext uri="{BB962C8B-B14F-4D97-AF65-F5344CB8AC3E}">
        <p14:creationId xmlns:p14="http://schemas.microsoft.com/office/powerpoint/2010/main" val="91604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3">
            <a:extLst>
              <a:ext uri="{FF2B5EF4-FFF2-40B4-BE49-F238E27FC236}">
                <a16:creationId xmlns:a16="http://schemas.microsoft.com/office/drawing/2014/main" id="{F3C1FC27-5A5F-4DA6-AB1E-FAC7B98B6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DFDF59A-0A12-405A-B1B4-E6E670FE6C9F}"/>
              </a:ext>
            </a:extLst>
          </p:cNvPr>
          <p:cNvSpPr txBox="1"/>
          <p:nvPr/>
        </p:nvSpPr>
        <p:spPr>
          <a:xfrm>
            <a:off x="958077" y="3010006"/>
            <a:ext cx="35710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Webinar del 21/10/21</a:t>
            </a:r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AC110572-DC45-4BCB-BB5B-F86FB18C9F97}"/>
              </a:ext>
            </a:extLst>
          </p:cNvPr>
          <p:cNvSpPr/>
          <p:nvPr/>
        </p:nvSpPr>
        <p:spPr>
          <a:xfrm>
            <a:off x="-2093" y="4870919"/>
            <a:ext cx="416378" cy="1988633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Rettangolo 115">
            <a:extLst>
              <a:ext uri="{FF2B5EF4-FFF2-40B4-BE49-F238E27FC236}">
                <a16:creationId xmlns:a16="http://schemas.microsoft.com/office/drawing/2014/main" id="{1C4C1FB6-07E7-4BCA-A0CA-59F2B4982203}"/>
              </a:ext>
            </a:extLst>
          </p:cNvPr>
          <p:cNvSpPr/>
          <p:nvPr/>
        </p:nvSpPr>
        <p:spPr>
          <a:xfrm>
            <a:off x="-1856" y="5527288"/>
            <a:ext cx="777561" cy="132885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BB421D-E1F3-4886-A855-19BE97CD0DFE}"/>
              </a:ext>
            </a:extLst>
          </p:cNvPr>
          <p:cNvSpPr txBox="1"/>
          <p:nvPr/>
        </p:nvSpPr>
        <p:spPr>
          <a:xfrm>
            <a:off x="656436" y="232871"/>
            <a:ext cx="5863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Prossimo appuntamento</a:t>
            </a:r>
          </a:p>
        </p:txBody>
      </p:sp>
      <p:pic>
        <p:nvPicPr>
          <p:cNvPr id="4" name="Immagine 3" descr="Donna in una videochiamata">
            <a:extLst>
              <a:ext uri="{FF2B5EF4-FFF2-40B4-BE49-F238E27FC236}">
                <a16:creationId xmlns:a16="http://schemas.microsoft.com/office/drawing/2014/main" id="{8FF3EDA7-CC0C-4742-BBE9-214BC91FD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48" y="2282625"/>
            <a:ext cx="5863634" cy="390908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B3C17D-2904-4834-A6F1-AAB9FDEC146A}"/>
              </a:ext>
            </a:extLst>
          </p:cNvPr>
          <p:cNvSpPr txBox="1"/>
          <p:nvPr/>
        </p:nvSpPr>
        <p:spPr>
          <a:xfrm>
            <a:off x="775705" y="3551583"/>
            <a:ext cx="393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Brush Script MT" panose="03060802040406070304" pitchFamily="66" charset="0"/>
              </a:rPr>
              <a:t>VI ASPETTIAMO!</a:t>
            </a:r>
          </a:p>
        </p:txBody>
      </p:sp>
    </p:spTree>
    <p:extLst>
      <p:ext uri="{BB962C8B-B14F-4D97-AF65-F5344CB8AC3E}">
        <p14:creationId xmlns:p14="http://schemas.microsoft.com/office/powerpoint/2010/main" val="420175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3">
            <a:extLst>
              <a:ext uri="{FF2B5EF4-FFF2-40B4-BE49-F238E27FC236}">
                <a16:creationId xmlns:a16="http://schemas.microsoft.com/office/drawing/2014/main" id="{3C946163-C409-42B5-AD7E-8DB96C94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63" y="487032"/>
            <a:ext cx="2910469" cy="976496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A4D4037E-E641-499C-A1E3-6E3ACCA731D1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3929D74-663F-4DCC-9181-2AD7486410B8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BB40466-6B79-49D8-A602-7F88E13F04C2}"/>
              </a:ext>
            </a:extLst>
          </p:cNvPr>
          <p:cNvSpPr txBox="1"/>
          <p:nvPr/>
        </p:nvSpPr>
        <p:spPr>
          <a:xfrm>
            <a:off x="878163" y="487032"/>
            <a:ext cx="10222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PROGETTO ORIENTAMENTO E PLACEMENT</a:t>
            </a:r>
          </a:p>
          <a:p>
            <a:pPr algn="ctr"/>
            <a:r>
              <a:rPr lang="it-IT" sz="24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INDUSTRIA 4.0</a:t>
            </a:r>
          </a:p>
          <a:p>
            <a:endParaRPr lang="it-IT" dirty="0"/>
          </a:p>
        </p:txBody>
      </p:sp>
      <p:sp>
        <p:nvSpPr>
          <p:cNvPr id="11" name="Google Shape;111;p20">
            <a:extLst>
              <a:ext uri="{FF2B5EF4-FFF2-40B4-BE49-F238E27FC236}">
                <a16:creationId xmlns:a16="http://schemas.microsoft.com/office/drawing/2014/main" id="{DE2CD4E9-9511-4D3B-BEA8-43A2A14ED902}"/>
              </a:ext>
            </a:extLst>
          </p:cNvPr>
          <p:cNvSpPr txBox="1">
            <a:spLocks/>
          </p:cNvSpPr>
          <p:nvPr/>
        </p:nvSpPr>
        <p:spPr>
          <a:xfrm>
            <a:off x="1132681" y="2106432"/>
            <a:ext cx="4562901" cy="6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endParaRPr lang="it-IT" sz="2400" dirty="0">
              <a:solidFill>
                <a:srgbClr val="0F0E12"/>
              </a:solidFill>
              <a:latin typeface="AUTHENTIC Sans 130" pitchFamily="50" charset="0"/>
              <a:ea typeface="AUTHENTIC Sans 130" pitchFamily="50" charset="0"/>
              <a:cs typeface="Lato" panose="020F0502020204030203" pitchFamily="34" charset="0"/>
            </a:endParaRPr>
          </a:p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r>
              <a:rPr lang="it-IT" sz="3200" dirty="0">
                <a:solidFill>
                  <a:srgbClr val="0F0E12"/>
                </a:solidFill>
                <a:latin typeface="Brush Script MT" panose="03060802040406070304" pitchFamily="66" charset="0"/>
                <a:ea typeface="AUTHENTIC Sans 130" pitchFamily="50" charset="0"/>
                <a:cs typeface="Lato" panose="020F0502020204030203" pitchFamily="34" charset="0"/>
              </a:rPr>
              <a:t>Dr.ssa Letizia Monaldi</a:t>
            </a:r>
          </a:p>
        </p:txBody>
      </p:sp>
    </p:spTree>
    <p:extLst>
      <p:ext uri="{BB962C8B-B14F-4D97-AF65-F5344CB8AC3E}">
        <p14:creationId xmlns:p14="http://schemas.microsoft.com/office/powerpoint/2010/main" val="164615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3">
            <a:extLst>
              <a:ext uri="{FF2B5EF4-FFF2-40B4-BE49-F238E27FC236}">
                <a16:creationId xmlns:a16="http://schemas.microsoft.com/office/drawing/2014/main" id="{3C946163-C409-42B5-AD7E-8DB96C94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A4D4037E-E641-499C-A1E3-6E3ACCA731D1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3929D74-663F-4DCC-9181-2AD7486410B8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4338D0-7C9A-4366-9C45-0E4BFCE510E2}"/>
              </a:ext>
            </a:extLst>
          </p:cNvPr>
          <p:cNvSpPr txBox="1"/>
          <p:nvPr/>
        </p:nvSpPr>
        <p:spPr>
          <a:xfrm>
            <a:off x="1205945" y="1262262"/>
            <a:ext cx="81769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Bradley Hand ITC" panose="03070402050302030203" pitchFamily="66" charset="0"/>
                <a:cs typeface="Arial"/>
              </a:rPr>
              <a:t>ORIENTAMENTO DI GRUPPO:</a:t>
            </a:r>
          </a:p>
          <a:p>
            <a:endParaRPr lang="it-IT" sz="3200" b="1" dirty="0">
              <a:solidFill>
                <a:srgbClr val="860000"/>
              </a:solidFill>
              <a:latin typeface="Bradley Hand ITC" panose="03070402050302030203" pitchFamily="66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IL LAVORO E GLI AMBITI DEL LAVORO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(Cos’è il lavoro?)</a:t>
            </a: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CRESCITA E CARRIERA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(Cosa intendi per «carriera»? Come costruire la tua carriera?)</a:t>
            </a: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CAMBIAMENTI NEL MERCATO DEL LAVORO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(Come è cambiato il lavoro con la digitalizzazione? Come è cambiato il lavoro dopo il Covid? La diffusione dello smart working)</a:t>
            </a: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endParaRPr lang="it-IT" sz="24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BILANCIO DELLE COMPETENZE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(Che tipo di competenze hai? Come rivenderle nel mondo del lavoro? I vari tipi di competenze)</a:t>
            </a:r>
            <a:endParaRPr lang="it-IT" sz="2400" dirty="0">
              <a:latin typeface="Open Sans" panose="020B0606030504020204" pitchFamily="34" charset="0"/>
              <a:cs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D49C23-5DBF-44EA-8090-315C785FD8EE}"/>
              </a:ext>
            </a:extLst>
          </p:cNvPr>
          <p:cNvSpPr txBox="1"/>
          <p:nvPr/>
        </p:nvSpPr>
        <p:spPr>
          <a:xfrm>
            <a:off x="902287" y="285766"/>
            <a:ext cx="427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LA FORMAZIONE</a:t>
            </a:r>
          </a:p>
        </p:txBody>
      </p:sp>
    </p:spTree>
    <p:extLst>
      <p:ext uri="{BB962C8B-B14F-4D97-AF65-F5344CB8AC3E}">
        <p14:creationId xmlns:p14="http://schemas.microsoft.com/office/powerpoint/2010/main" val="2135455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3">
            <a:extLst>
              <a:ext uri="{FF2B5EF4-FFF2-40B4-BE49-F238E27FC236}">
                <a16:creationId xmlns:a16="http://schemas.microsoft.com/office/drawing/2014/main" id="{3C946163-C409-42B5-AD7E-8DB96C94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A4D4037E-E641-499C-A1E3-6E3ACCA731D1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3929D74-663F-4DCC-9181-2AD7486410B8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4338D0-7C9A-4366-9C45-0E4BFCE510E2}"/>
              </a:ext>
            </a:extLst>
          </p:cNvPr>
          <p:cNvSpPr txBox="1"/>
          <p:nvPr/>
        </p:nvSpPr>
        <p:spPr>
          <a:xfrm>
            <a:off x="682486" y="1439181"/>
            <a:ext cx="89982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Bradley Hand ITC" panose="03070402050302030203" pitchFamily="66" charset="0"/>
                <a:cs typeface="Arial"/>
              </a:rPr>
              <a:t>ORIENTAMENTO DI GRUPPO</a:t>
            </a:r>
            <a:r>
              <a:rPr lang="it-IT" sz="2800" b="1" dirty="0">
                <a:solidFill>
                  <a:srgbClr val="860000"/>
                </a:solidFill>
                <a:latin typeface="Bradley Hand ITC" panose="03070402050302030203" pitchFamily="66" charset="0"/>
                <a:cs typeface="Arial"/>
              </a:rPr>
              <a:t>:</a:t>
            </a:r>
          </a:p>
          <a:p>
            <a:endParaRPr lang="it-IT" sz="24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SOFT SKILLS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(Differenza con le hard skills; top 10 soft skills)</a:t>
            </a: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endParaRPr lang="it-IT" sz="24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COLLOQUIO DI SELEZIONE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 (Cose da fare e cose da non fare durante un colloquio; fasi del colloquio)</a:t>
            </a: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MOTIVAZIONE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(Perché vuoi questo lavoro? Perché sei qui oggi? Perché dovremmo scegliere te?</a:t>
            </a:r>
            <a:endParaRPr lang="it-IT" sz="24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endParaRPr lang="it-IT" sz="24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COMUNICAZIONE EFFICACE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(I tipi di comunicazione – verbale, non verbale, </a:t>
            </a:r>
            <a:r>
              <a:rPr lang="it-IT" sz="2000" dirty="0" err="1">
                <a:latin typeface="Open Sans" panose="020B0606030504020204" pitchFamily="34" charset="0"/>
                <a:cs typeface="Arial"/>
              </a:rPr>
              <a:t>paraverbale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)</a:t>
            </a: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endParaRPr lang="it-IT" sz="2400" dirty="0">
              <a:latin typeface="Open Sans" panose="020B0606030504020204" pitchFamily="34" charset="0"/>
              <a:cs typeface="Arial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9D63B6B-B707-4851-9968-6BFAD3C08D35}"/>
              </a:ext>
            </a:extLst>
          </p:cNvPr>
          <p:cNvSpPr txBox="1"/>
          <p:nvPr/>
        </p:nvSpPr>
        <p:spPr>
          <a:xfrm>
            <a:off x="902287" y="285766"/>
            <a:ext cx="427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LA FORMAZIONE</a:t>
            </a:r>
          </a:p>
        </p:txBody>
      </p:sp>
    </p:spTree>
    <p:extLst>
      <p:ext uri="{BB962C8B-B14F-4D97-AF65-F5344CB8AC3E}">
        <p14:creationId xmlns:p14="http://schemas.microsoft.com/office/powerpoint/2010/main" val="143296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3">
            <a:extLst>
              <a:ext uri="{FF2B5EF4-FFF2-40B4-BE49-F238E27FC236}">
                <a16:creationId xmlns:a16="http://schemas.microsoft.com/office/drawing/2014/main" id="{3C946163-C409-42B5-AD7E-8DB96C94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A4D4037E-E641-499C-A1E3-6E3ACCA731D1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3929D74-663F-4DCC-9181-2AD7486410B8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4338D0-7C9A-4366-9C45-0E4BFCE510E2}"/>
              </a:ext>
            </a:extLst>
          </p:cNvPr>
          <p:cNvSpPr txBox="1"/>
          <p:nvPr/>
        </p:nvSpPr>
        <p:spPr>
          <a:xfrm>
            <a:off x="902287" y="1262262"/>
            <a:ext cx="86926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Bradley Hand ITC" panose="03070402050302030203" pitchFamily="66" charset="0"/>
                <a:cs typeface="Arial"/>
              </a:rPr>
              <a:t>JOB CLUB:</a:t>
            </a:r>
          </a:p>
          <a:p>
            <a:endParaRPr lang="it-IT" sz="3200" b="1" dirty="0">
              <a:solidFill>
                <a:srgbClr val="860000"/>
              </a:solidFill>
              <a:latin typeface="Bradley Hand ITC" panose="03070402050302030203" pitchFamily="66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LA RICERCA ATTIVA DEL LAVORO </a:t>
            </a:r>
            <a:r>
              <a:rPr lang="it-IT" dirty="0">
                <a:latin typeface="Open Sans" panose="020B0606030504020204" pitchFamily="34" charset="0"/>
                <a:cs typeface="Arial"/>
              </a:rPr>
              <a:t>(Il punto di vista del recruiter: candidatura spontanea vs ricerca attiva)</a:t>
            </a: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endParaRPr lang="it-IT" sz="24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I PRINCIPALI CANALI </a:t>
            </a:r>
            <a:r>
              <a:rPr lang="it-IT" dirty="0">
                <a:latin typeface="Open Sans" panose="020B0606030504020204" pitchFamily="34" charset="0"/>
                <a:cs typeface="Arial"/>
              </a:rPr>
              <a:t>(</a:t>
            </a:r>
            <a:r>
              <a:rPr lang="it-IT" dirty="0" err="1">
                <a:latin typeface="Open Sans" panose="020B0606030504020204" pitchFamily="34" charset="0"/>
                <a:cs typeface="Arial"/>
              </a:rPr>
              <a:t>Infojobs</a:t>
            </a:r>
            <a:r>
              <a:rPr lang="it-IT" dirty="0">
                <a:latin typeface="Open Sans" panose="020B0606030504020204" pitchFamily="34" charset="0"/>
                <a:cs typeface="Arial"/>
              </a:rPr>
              <a:t>, </a:t>
            </a:r>
            <a:r>
              <a:rPr lang="it-IT" dirty="0" err="1">
                <a:latin typeface="Open Sans" panose="020B0606030504020204" pitchFamily="34" charset="0"/>
                <a:cs typeface="Arial"/>
              </a:rPr>
              <a:t>Jobatus</a:t>
            </a:r>
            <a:r>
              <a:rPr lang="it-IT" dirty="0">
                <a:latin typeface="Open Sans" panose="020B0606030504020204" pitchFamily="34" charset="0"/>
                <a:cs typeface="Arial"/>
              </a:rPr>
              <a:t>, </a:t>
            </a:r>
            <a:r>
              <a:rPr lang="it-IT" dirty="0" err="1">
                <a:latin typeface="Open Sans" panose="020B0606030504020204" pitchFamily="34" charset="0"/>
                <a:cs typeface="Arial"/>
              </a:rPr>
              <a:t>Indeed</a:t>
            </a:r>
            <a:r>
              <a:rPr lang="it-IT" dirty="0">
                <a:latin typeface="Open Sans" panose="020B0606030504020204" pitchFamily="34" charset="0"/>
                <a:cs typeface="Arial"/>
              </a:rPr>
              <a:t>. E i centri per l’impiego?)</a:t>
            </a:r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endParaRPr lang="it-IT" sz="24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LINKEDIN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(</a:t>
            </a:r>
            <a:r>
              <a:rPr lang="it-IT" dirty="0">
                <a:latin typeface="Open Sans" panose="020B0606030504020204" pitchFamily="34" charset="0"/>
                <a:cs typeface="Arial"/>
              </a:rPr>
              <a:t>uno dei più importanti social business network: ha oltre 575 milioni di utenti, gli USA contano il maggior numero di utenti LinkedIn con 133 milioni di utenti, il 57% sono uomini e i millennial costituiscono il 38% della base di utenti di LinkedIn)</a:t>
            </a: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endParaRPr lang="it-IT" sz="2400" dirty="0">
              <a:latin typeface="Open Sans" panose="020B0606030504020204" pitchFamily="34" charset="0"/>
              <a:cs typeface="Arial"/>
            </a:endParaRPr>
          </a:p>
          <a:p>
            <a:pPr marL="285750" indent="-285750">
              <a:buClr>
                <a:srgbClr val="860000"/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SOCIAL REPUTATION </a:t>
            </a:r>
            <a:r>
              <a:rPr lang="it-IT" dirty="0">
                <a:latin typeface="Open Sans" panose="020B0606030504020204" pitchFamily="34" charset="0"/>
                <a:cs typeface="Arial"/>
              </a:rPr>
              <a:t>(Identità, conoscibilità, </a:t>
            </a:r>
            <a:r>
              <a:rPr lang="it-IT" dirty="0" err="1">
                <a:latin typeface="Open Sans" panose="020B0606030504020204" pitchFamily="34" charset="0"/>
                <a:cs typeface="Arial"/>
              </a:rPr>
              <a:t>reputation</a:t>
            </a:r>
            <a:r>
              <a:rPr lang="it-IT" dirty="0">
                <a:latin typeface="Open Sans" panose="020B0606030504020204" pitchFamily="34" charset="0"/>
                <a:cs typeface="Arial"/>
              </a:rPr>
              <a:t>: il ruolo dei social)</a:t>
            </a:r>
            <a:endParaRPr lang="it-IT" sz="2000" dirty="0">
              <a:latin typeface="Open Sans" panose="020B0606030504020204" pitchFamily="34" charset="0"/>
              <a:cs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6F4EAE-8F8D-4995-AAFC-344C6E0F49A6}"/>
              </a:ext>
            </a:extLst>
          </p:cNvPr>
          <p:cNvSpPr txBox="1"/>
          <p:nvPr/>
        </p:nvSpPr>
        <p:spPr>
          <a:xfrm>
            <a:off x="902287" y="285766"/>
            <a:ext cx="427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LA FORMAZIONE</a:t>
            </a:r>
          </a:p>
        </p:txBody>
      </p:sp>
    </p:spTree>
    <p:extLst>
      <p:ext uri="{BB962C8B-B14F-4D97-AF65-F5344CB8AC3E}">
        <p14:creationId xmlns:p14="http://schemas.microsoft.com/office/powerpoint/2010/main" val="353326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3">
            <a:extLst>
              <a:ext uri="{FF2B5EF4-FFF2-40B4-BE49-F238E27FC236}">
                <a16:creationId xmlns:a16="http://schemas.microsoft.com/office/drawing/2014/main" id="{3C946163-C409-42B5-AD7E-8DB96C94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A4D4037E-E641-499C-A1E3-6E3ACCA731D1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3929D74-663F-4DCC-9181-2AD7486410B8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4338D0-7C9A-4366-9C45-0E4BFCE510E2}"/>
              </a:ext>
            </a:extLst>
          </p:cNvPr>
          <p:cNvSpPr txBox="1"/>
          <p:nvPr/>
        </p:nvSpPr>
        <p:spPr>
          <a:xfrm>
            <a:off x="677000" y="2649152"/>
            <a:ext cx="84139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Open Sans" panose="020B0606030504020204" pitchFamily="34" charset="0"/>
                <a:cs typeface="Arial"/>
              </a:rPr>
              <a:t>Sono stati effettuati </a:t>
            </a:r>
            <a:r>
              <a:rPr lang="it-IT" sz="2800" b="1" dirty="0">
                <a:latin typeface="Open Sans" panose="020B0606030504020204" pitchFamily="34" charset="0"/>
                <a:cs typeface="Arial"/>
              </a:rPr>
              <a:t>130</a:t>
            </a:r>
            <a:r>
              <a:rPr lang="it-IT" sz="2400" dirty="0">
                <a:latin typeface="Open Sans" panose="020B0606030504020204" pitchFamily="34" charset="0"/>
                <a:cs typeface="Arial"/>
              </a:rPr>
              <a:t> colloqui individuali per orientare i giovani partecipanti nella scelta del loro percorso. </a:t>
            </a:r>
          </a:p>
          <a:p>
            <a:endParaRPr lang="it-IT" sz="2400" dirty="0">
              <a:latin typeface="Open Sans" panose="020B0606030504020204" pitchFamily="34" charset="0"/>
              <a:cs typeface="Arial"/>
            </a:endParaRPr>
          </a:p>
          <a:p>
            <a:r>
              <a:rPr lang="it-IT" sz="2400" dirty="0">
                <a:latin typeface="Open Sans" panose="020B0606030504020204" pitchFamily="34" charset="0"/>
                <a:cs typeface="Arial"/>
              </a:rPr>
              <a:t>È stato delineato un profilo che consentisse ai ragazzi di riflettere sulle proprie </a:t>
            </a:r>
            <a:r>
              <a:rPr lang="it-IT" sz="2400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</a:rPr>
              <a:t>attitudini</a:t>
            </a:r>
            <a:r>
              <a:rPr lang="it-IT" sz="2400" dirty="0">
                <a:latin typeface="Open Sans" panose="020B0606030504020204" pitchFamily="34" charset="0"/>
                <a:cs typeface="Arial"/>
              </a:rPr>
              <a:t> e sui propri </a:t>
            </a:r>
            <a:r>
              <a:rPr lang="it-IT" sz="2400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</a:rPr>
              <a:t>interessi</a:t>
            </a:r>
            <a:r>
              <a:rPr lang="it-IT" sz="2400" dirty="0">
                <a:latin typeface="Open Sans" panose="020B0606030504020204" pitchFamily="34" charset="0"/>
                <a:cs typeface="Arial"/>
              </a:rPr>
              <a:t>.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D3DDD4-AA30-4EC5-AE90-03B0DE5E9CA5}"/>
              </a:ext>
            </a:extLst>
          </p:cNvPr>
          <p:cNvSpPr txBox="1"/>
          <p:nvPr/>
        </p:nvSpPr>
        <p:spPr>
          <a:xfrm rot="2017463">
            <a:off x="6840400" y="1737949"/>
            <a:ext cx="530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860000"/>
                </a:solidFill>
                <a:latin typeface="Broadway" panose="04040905080B02020502" pitchFamily="82" charset="0"/>
              </a:rPr>
              <a:t>Cosa vuoi fare da grande?!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445C7CB-6EC0-4079-9A1F-E4306E2F1D9E}"/>
              </a:ext>
            </a:extLst>
          </p:cNvPr>
          <p:cNvSpPr txBox="1"/>
          <p:nvPr/>
        </p:nvSpPr>
        <p:spPr>
          <a:xfrm>
            <a:off x="902287" y="285766"/>
            <a:ext cx="52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COLLOQUIO INDIVIDUALE</a:t>
            </a:r>
          </a:p>
        </p:txBody>
      </p:sp>
    </p:spTree>
    <p:extLst>
      <p:ext uri="{BB962C8B-B14F-4D97-AF65-F5344CB8AC3E}">
        <p14:creationId xmlns:p14="http://schemas.microsoft.com/office/powerpoint/2010/main" val="255924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3">
            <a:extLst>
              <a:ext uri="{FF2B5EF4-FFF2-40B4-BE49-F238E27FC236}">
                <a16:creationId xmlns:a16="http://schemas.microsoft.com/office/drawing/2014/main" id="{3C946163-C409-42B5-AD7E-8DB96C94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A4D4037E-E641-499C-A1E3-6E3ACCA731D1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3929D74-663F-4DCC-9181-2AD7486410B8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83FFD8-03E6-42AB-B97D-E9FC0FC67E5A}"/>
              </a:ext>
            </a:extLst>
          </p:cNvPr>
          <p:cNvSpPr txBox="1"/>
          <p:nvPr/>
        </p:nvSpPr>
        <p:spPr>
          <a:xfrm>
            <a:off x="822774" y="1580314"/>
            <a:ext cx="902560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Open Sans" panose="020B0606030504020204" pitchFamily="34" charset="0"/>
                <a:cs typeface="Arial"/>
              </a:rPr>
              <a:t>Sono stati scelti </a:t>
            </a:r>
            <a:r>
              <a:rPr lang="it-IT" sz="2400" b="1" dirty="0">
                <a:latin typeface="Open Sans" panose="020B0606030504020204" pitchFamily="34" charset="0"/>
                <a:cs typeface="Arial"/>
              </a:rPr>
              <a:t>6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 test per consentire ai ragazzi di avere un quadro completo su diversi aspetti della loro personalità:</a:t>
            </a:r>
          </a:p>
          <a:p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</a:rPr>
              <a:t>RIASEC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 (fornisce le indicazioni sulla tipologia di percorso più affine ed in linea con la propria personalità – </a:t>
            </a:r>
            <a:r>
              <a:rPr lang="it-IT" sz="2000" dirty="0">
                <a:solidFill>
                  <a:srgbClr val="002060"/>
                </a:solidFill>
                <a:latin typeface="Open Sans" panose="020B0606030504020204" pitchFamily="34" charset="0"/>
                <a:cs typeface="Arial"/>
              </a:rPr>
              <a:t>Realistico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, </a:t>
            </a:r>
            <a:r>
              <a:rPr lang="it-IT" sz="2000" dirty="0">
                <a:solidFill>
                  <a:srgbClr val="FF0000"/>
                </a:solidFill>
                <a:latin typeface="Open Sans" panose="020B0606030504020204" pitchFamily="34" charset="0"/>
                <a:cs typeface="Arial"/>
              </a:rPr>
              <a:t>Investigatore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, </a:t>
            </a:r>
            <a:r>
              <a:rPr lang="it-IT" sz="2000" dirty="0">
                <a:solidFill>
                  <a:srgbClr val="00B050"/>
                </a:solidFill>
                <a:latin typeface="Open Sans" panose="020B0606030504020204" pitchFamily="34" charset="0"/>
                <a:cs typeface="Arial"/>
              </a:rPr>
              <a:t>Artistico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, </a:t>
            </a:r>
            <a:r>
              <a:rPr lang="it-IT" sz="2000" dirty="0">
                <a:solidFill>
                  <a:srgbClr val="7030A0"/>
                </a:solidFill>
                <a:latin typeface="Open Sans" panose="020B0606030504020204" pitchFamily="34" charset="0"/>
                <a:cs typeface="Arial"/>
              </a:rPr>
              <a:t>Sociale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, </a:t>
            </a:r>
            <a:r>
              <a:rPr lang="it-IT" sz="2000" dirty="0">
                <a:solidFill>
                  <a:srgbClr val="00B0F0"/>
                </a:solidFill>
                <a:latin typeface="Open Sans" panose="020B0606030504020204" pitchFamily="34" charset="0"/>
                <a:cs typeface="Arial"/>
              </a:rPr>
              <a:t>Intraprendente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,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Arial"/>
              </a:rPr>
              <a:t>Convenzionale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</a:rPr>
              <a:t>CONOSCERE SE STESSI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(permette di comprendere quali sono attualmente gli interessi formativi e professionali dei ragazzi);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</a:rPr>
              <a:t>CON QUALE STILE COMUNICHI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(da cui emerge lo stile di comunicazione prevalentemente utilizzato nella relazione con gli altri: il Realizzatore; l’Organizzatore; il Creativo; il Collaboratore)</a:t>
            </a:r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C38F138-6209-48A7-8B1D-E76EE81B6DE6}"/>
              </a:ext>
            </a:extLst>
          </p:cNvPr>
          <p:cNvSpPr txBox="1"/>
          <p:nvPr/>
        </p:nvSpPr>
        <p:spPr>
          <a:xfrm>
            <a:off x="902287" y="285766"/>
            <a:ext cx="52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TEST SOMMINISTRATI</a:t>
            </a:r>
          </a:p>
        </p:txBody>
      </p:sp>
    </p:spTree>
    <p:extLst>
      <p:ext uri="{BB962C8B-B14F-4D97-AF65-F5344CB8AC3E}">
        <p14:creationId xmlns:p14="http://schemas.microsoft.com/office/powerpoint/2010/main" val="393429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3">
            <a:extLst>
              <a:ext uri="{FF2B5EF4-FFF2-40B4-BE49-F238E27FC236}">
                <a16:creationId xmlns:a16="http://schemas.microsoft.com/office/drawing/2014/main" id="{3C946163-C409-42B5-AD7E-8DB96C94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A4D4037E-E641-499C-A1E3-6E3ACCA731D1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3929D74-663F-4DCC-9181-2AD7486410B8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6F83F3-35A7-4B2A-898E-8858482F1A59}"/>
              </a:ext>
            </a:extLst>
          </p:cNvPr>
          <p:cNvSpPr txBox="1"/>
          <p:nvPr/>
        </p:nvSpPr>
        <p:spPr>
          <a:xfrm>
            <a:off x="737380" y="1881809"/>
            <a:ext cx="93328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it-IT" sz="2000" b="1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</a:rPr>
              <a:t>MC CLELLAND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(individua quale bisogno tra quelli di potere, successo e affiliazione, influenza le nostre azioni e le motivazioni in un contesto aziendale);</a:t>
            </a:r>
          </a:p>
          <a:p>
            <a:pPr marL="457200" indent="-457200">
              <a:buFont typeface="+mj-lt"/>
              <a:buAutoNum type="arabicPeriod" startAt="4"/>
            </a:pPr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it-IT" sz="2000" b="1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</a:rPr>
              <a:t>STILE DI LAVORO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in situazioni di calma e tranquillità e in situazioni di stress da cui possono emergere 4 profili (analitico, accomodante, direttivo, perfezionista)</a:t>
            </a:r>
          </a:p>
          <a:p>
            <a:pPr marL="457200" indent="-457200">
              <a:buFont typeface="+mj-lt"/>
              <a:buAutoNum type="arabicPeriod" startAt="4"/>
            </a:pPr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it-IT" sz="2000" b="1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</a:rPr>
              <a:t>TEST ATTITUDINALE </a:t>
            </a:r>
            <a:r>
              <a:rPr lang="it-IT" sz="2000" dirty="0">
                <a:latin typeface="Open Sans" panose="020B0606030504020204" pitchFamily="34" charset="0"/>
                <a:cs typeface="Arial"/>
              </a:rPr>
              <a:t>che indaga le abilità percettive, numeriche e verbali</a:t>
            </a:r>
          </a:p>
          <a:p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12DD6C-2560-4D29-9FFB-96187AA3B2C9}"/>
              </a:ext>
            </a:extLst>
          </p:cNvPr>
          <p:cNvSpPr txBox="1"/>
          <p:nvPr/>
        </p:nvSpPr>
        <p:spPr>
          <a:xfrm>
            <a:off x="902287" y="285766"/>
            <a:ext cx="52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TEST SOMMINISTRATI</a:t>
            </a:r>
          </a:p>
        </p:txBody>
      </p:sp>
    </p:spTree>
    <p:extLst>
      <p:ext uri="{BB962C8B-B14F-4D97-AF65-F5344CB8AC3E}">
        <p14:creationId xmlns:p14="http://schemas.microsoft.com/office/powerpoint/2010/main" val="86547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3">
            <a:extLst>
              <a:ext uri="{FF2B5EF4-FFF2-40B4-BE49-F238E27FC236}">
                <a16:creationId xmlns:a16="http://schemas.microsoft.com/office/drawing/2014/main" id="{3C946163-C409-42B5-AD7E-8DB96C94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A4D4037E-E641-499C-A1E3-6E3ACCA731D1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3929D74-663F-4DCC-9181-2AD7486410B8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B10D63FC-EB16-4284-8F0B-197C0DB7A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t="17553" r="11122" b="15016"/>
          <a:stretch/>
        </p:blipFill>
        <p:spPr>
          <a:xfrm>
            <a:off x="6170708" y="1390458"/>
            <a:ext cx="4320209" cy="378553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98438A-1E31-49DF-B104-4D7061B92874}"/>
              </a:ext>
            </a:extLst>
          </p:cNvPr>
          <p:cNvSpPr txBox="1"/>
          <p:nvPr/>
        </p:nvSpPr>
        <p:spPr>
          <a:xfrm>
            <a:off x="702366" y="2510745"/>
            <a:ext cx="4108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Open Sans" panose="020B0606030504020204" pitchFamily="34" charset="0"/>
                <a:cs typeface="Arial"/>
              </a:rPr>
              <a:t>PRE ORIENTAMENTO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E174ED-EBA6-42F1-B97F-7DDD7D60757C}"/>
              </a:ext>
            </a:extLst>
          </p:cNvPr>
          <p:cNvSpPr txBox="1"/>
          <p:nvPr/>
        </p:nvSpPr>
        <p:spPr>
          <a:xfrm>
            <a:off x="1043112" y="4303893"/>
            <a:ext cx="408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Open Sans" panose="020B0606030504020204" pitchFamily="34" charset="0"/>
                <a:cs typeface="Arial"/>
              </a:rPr>
              <a:t>COLLOQUIO INDIVIDUALE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6BF815E-D438-4CB6-A8EA-D3AD48E93F9A}"/>
              </a:ext>
            </a:extLst>
          </p:cNvPr>
          <p:cNvSpPr txBox="1"/>
          <p:nvPr/>
        </p:nvSpPr>
        <p:spPr>
          <a:xfrm>
            <a:off x="2531632" y="5896986"/>
            <a:ext cx="3922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Open Sans" panose="020B0606030504020204" pitchFamily="34" charset="0"/>
                <a:cs typeface="Arial"/>
              </a:rPr>
              <a:t>TEST PSICOATTITUDINALI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CFDBBE1-4751-436E-9CFF-08ACB71B6BE1}"/>
              </a:ext>
            </a:extLst>
          </p:cNvPr>
          <p:cNvSpPr txBox="1"/>
          <p:nvPr/>
        </p:nvSpPr>
        <p:spPr>
          <a:xfrm>
            <a:off x="902287" y="285766"/>
            <a:ext cx="52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CREAZIONE PORTFOLIO</a:t>
            </a:r>
          </a:p>
        </p:txBody>
      </p:sp>
      <p:sp>
        <p:nvSpPr>
          <p:cNvPr id="17" name="Freccia destra rientrata 16">
            <a:extLst>
              <a:ext uri="{FF2B5EF4-FFF2-40B4-BE49-F238E27FC236}">
                <a16:creationId xmlns:a16="http://schemas.microsoft.com/office/drawing/2014/main" id="{46741B15-0767-4FCB-808D-36A8CD52853A}"/>
              </a:ext>
            </a:extLst>
          </p:cNvPr>
          <p:cNvSpPr/>
          <p:nvPr/>
        </p:nvSpPr>
        <p:spPr>
          <a:xfrm>
            <a:off x="3816626" y="2382931"/>
            <a:ext cx="2080591" cy="636105"/>
          </a:xfrm>
          <a:prstGeom prst="notchedRightArrow">
            <a:avLst/>
          </a:prstGeom>
          <a:solidFill>
            <a:srgbClr val="860000"/>
          </a:solidFill>
          <a:ln>
            <a:solidFill>
              <a:srgbClr val="86000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destra rientrata 20">
            <a:extLst>
              <a:ext uri="{FF2B5EF4-FFF2-40B4-BE49-F238E27FC236}">
                <a16:creationId xmlns:a16="http://schemas.microsoft.com/office/drawing/2014/main" id="{0C80CC23-BC8A-443D-B3BE-B4EDC18583E3}"/>
              </a:ext>
            </a:extLst>
          </p:cNvPr>
          <p:cNvSpPr/>
          <p:nvPr/>
        </p:nvSpPr>
        <p:spPr>
          <a:xfrm rot="20359640">
            <a:off x="4767993" y="3943730"/>
            <a:ext cx="1602174" cy="609109"/>
          </a:xfrm>
          <a:prstGeom prst="notchedRightArrow">
            <a:avLst/>
          </a:prstGeom>
          <a:solidFill>
            <a:srgbClr val="860000"/>
          </a:solidFill>
          <a:ln>
            <a:solidFill>
              <a:srgbClr val="86000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destra rientrata 22">
            <a:extLst>
              <a:ext uri="{FF2B5EF4-FFF2-40B4-BE49-F238E27FC236}">
                <a16:creationId xmlns:a16="http://schemas.microsoft.com/office/drawing/2014/main" id="{3120BF25-EF00-4EED-9685-BFB575493BCC}"/>
              </a:ext>
            </a:extLst>
          </p:cNvPr>
          <p:cNvSpPr/>
          <p:nvPr/>
        </p:nvSpPr>
        <p:spPr>
          <a:xfrm rot="19649532">
            <a:off x="5813235" y="5152286"/>
            <a:ext cx="1602174" cy="609109"/>
          </a:xfrm>
          <a:prstGeom prst="notchedRightArrow">
            <a:avLst/>
          </a:prstGeom>
          <a:solidFill>
            <a:srgbClr val="860000"/>
          </a:solidFill>
          <a:ln>
            <a:solidFill>
              <a:srgbClr val="86000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o di addizione 17">
            <a:extLst>
              <a:ext uri="{FF2B5EF4-FFF2-40B4-BE49-F238E27FC236}">
                <a16:creationId xmlns:a16="http://schemas.microsoft.com/office/drawing/2014/main" id="{8A785437-A8FF-4FA4-878D-F791FD609A14}"/>
              </a:ext>
            </a:extLst>
          </p:cNvPr>
          <p:cNvSpPr/>
          <p:nvPr/>
        </p:nvSpPr>
        <p:spPr>
          <a:xfrm>
            <a:off x="1948536" y="3226644"/>
            <a:ext cx="583096" cy="674838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egno di addizione 23">
            <a:extLst>
              <a:ext uri="{FF2B5EF4-FFF2-40B4-BE49-F238E27FC236}">
                <a16:creationId xmlns:a16="http://schemas.microsoft.com/office/drawing/2014/main" id="{81C1EB2C-8AE0-448D-B3B2-AF217D06DF99}"/>
              </a:ext>
            </a:extLst>
          </p:cNvPr>
          <p:cNvSpPr/>
          <p:nvPr/>
        </p:nvSpPr>
        <p:spPr>
          <a:xfrm>
            <a:off x="3087436" y="4936690"/>
            <a:ext cx="583096" cy="674838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05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3">
            <a:extLst>
              <a:ext uri="{FF2B5EF4-FFF2-40B4-BE49-F238E27FC236}">
                <a16:creationId xmlns:a16="http://schemas.microsoft.com/office/drawing/2014/main" id="{D55CC22A-69AC-4425-9045-88986B45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54" y="773455"/>
            <a:ext cx="2910469" cy="976496"/>
          </a:xfrm>
          <a:prstGeom prst="rect">
            <a:avLst/>
          </a:prstGeom>
        </p:spPr>
      </p:pic>
      <p:sp>
        <p:nvSpPr>
          <p:cNvPr id="11" name="Google Shape;111;p20">
            <a:extLst>
              <a:ext uri="{FF2B5EF4-FFF2-40B4-BE49-F238E27FC236}">
                <a16:creationId xmlns:a16="http://schemas.microsoft.com/office/drawing/2014/main" id="{5D2A6F2F-D43F-4032-B7C4-EA744F919B73}"/>
              </a:ext>
            </a:extLst>
          </p:cNvPr>
          <p:cNvSpPr txBox="1">
            <a:spLocks/>
          </p:cNvSpPr>
          <p:nvPr/>
        </p:nvSpPr>
        <p:spPr>
          <a:xfrm>
            <a:off x="986907" y="1994841"/>
            <a:ext cx="4562901" cy="6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endParaRPr lang="it-IT" sz="2400" dirty="0">
              <a:solidFill>
                <a:srgbClr val="0F0E12"/>
              </a:solidFill>
              <a:latin typeface="AUTHENTIC Sans 130" pitchFamily="50" charset="0"/>
              <a:ea typeface="AUTHENTIC Sans 130" pitchFamily="50" charset="0"/>
              <a:cs typeface="Lato" panose="020F0502020204030203" pitchFamily="34" charset="0"/>
            </a:endParaRPr>
          </a:p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r>
              <a:rPr lang="it-IT" sz="3200" dirty="0">
                <a:solidFill>
                  <a:srgbClr val="0F0E12"/>
                </a:solidFill>
                <a:latin typeface="Brush Script MT" panose="03060802040406070304" pitchFamily="66" charset="0"/>
                <a:ea typeface="AUTHENTIC Sans 130" pitchFamily="50" charset="0"/>
                <a:cs typeface="Lato" panose="020F0502020204030203" pitchFamily="34" charset="0"/>
              </a:rPr>
              <a:t>Dr.ssa Francesca De Palma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53A78ED-29B6-4A0D-A508-582EFD61C480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0F290B7-69F3-446A-AC51-C8B97BBE0D7D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DF9679-5698-407F-8DA6-2C1C7C0C435B}"/>
              </a:ext>
            </a:extLst>
          </p:cNvPr>
          <p:cNvSpPr txBox="1"/>
          <p:nvPr/>
        </p:nvSpPr>
        <p:spPr>
          <a:xfrm>
            <a:off x="753764" y="830150"/>
            <a:ext cx="10222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PROGETTO ORIENTAMENTO E PLACEMENT</a:t>
            </a:r>
          </a:p>
          <a:p>
            <a:pPr algn="ctr"/>
            <a:r>
              <a:rPr lang="it-IT" sz="24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INDUSTRIA 4.0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3439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3">
            <a:extLst>
              <a:ext uri="{FF2B5EF4-FFF2-40B4-BE49-F238E27FC236}">
                <a16:creationId xmlns:a16="http://schemas.microsoft.com/office/drawing/2014/main" id="{3C946163-C409-42B5-AD7E-8DB96C94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56" y="3475071"/>
            <a:ext cx="2910469" cy="976496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A4D4037E-E641-499C-A1E3-6E3ACCA731D1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3929D74-663F-4DCC-9181-2AD7486410B8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E9854F-7F9B-42E3-81E8-9ED44779AEFD}"/>
              </a:ext>
            </a:extLst>
          </p:cNvPr>
          <p:cNvSpPr txBox="1"/>
          <p:nvPr/>
        </p:nvSpPr>
        <p:spPr>
          <a:xfrm>
            <a:off x="3711598" y="3316988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/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200061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3">
            <a:extLst>
              <a:ext uri="{FF2B5EF4-FFF2-40B4-BE49-F238E27FC236}">
                <a16:creationId xmlns:a16="http://schemas.microsoft.com/office/drawing/2014/main" id="{D55CC22A-69AC-4425-9045-88986B45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9" y="513867"/>
            <a:ext cx="2910469" cy="976496"/>
          </a:xfrm>
          <a:prstGeom prst="rect">
            <a:avLst/>
          </a:prstGeom>
        </p:spPr>
      </p:pic>
      <p:sp>
        <p:nvSpPr>
          <p:cNvPr id="11" name="Google Shape;111;p20">
            <a:extLst>
              <a:ext uri="{FF2B5EF4-FFF2-40B4-BE49-F238E27FC236}">
                <a16:creationId xmlns:a16="http://schemas.microsoft.com/office/drawing/2014/main" id="{5D2A6F2F-D43F-4032-B7C4-EA744F919B73}"/>
              </a:ext>
            </a:extLst>
          </p:cNvPr>
          <p:cNvSpPr txBox="1">
            <a:spLocks/>
          </p:cNvSpPr>
          <p:nvPr/>
        </p:nvSpPr>
        <p:spPr>
          <a:xfrm>
            <a:off x="699046" y="1134637"/>
            <a:ext cx="9223513" cy="544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endParaRPr lang="it-IT" sz="2400" dirty="0">
              <a:solidFill>
                <a:srgbClr val="0F0E12"/>
              </a:solidFill>
              <a:latin typeface="AUTHENTIC Sans 130" pitchFamily="50" charset="0"/>
              <a:ea typeface="AUTHENTIC Sans 130" pitchFamily="50" charset="0"/>
              <a:cs typeface="Lato" panose="020F0502020204030203" pitchFamily="34" charset="0"/>
            </a:endParaRPr>
          </a:p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r>
              <a:rPr lang="it-IT" sz="2400" dirty="0">
                <a:solidFill>
                  <a:srgbClr val="0F0E12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La Fondazione </a:t>
            </a:r>
            <a:r>
              <a:rPr lang="it-IT" sz="2400" b="1" dirty="0">
                <a:solidFill>
                  <a:srgbClr val="860000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CFM</a:t>
            </a:r>
            <a:r>
              <a:rPr lang="it-IT" sz="2400" dirty="0">
                <a:solidFill>
                  <a:srgbClr val="0F0E12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 (Centro Formazione Manageriale-Impresa Sociale) è un ente senza scopo di lucro nato nel 2000, accreditato dal Ministero del Lavoro e dalla Regione Marche.</a:t>
            </a:r>
          </a:p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endParaRPr lang="it-IT" sz="2400" dirty="0">
              <a:solidFill>
                <a:srgbClr val="0F0E12"/>
              </a:solidFill>
              <a:latin typeface="AUTHENTIC Sans 130" pitchFamily="50" charset="0"/>
              <a:ea typeface="AUTHENTIC Sans 130" pitchFamily="50" charset="0"/>
              <a:cs typeface="Lato" panose="020F0502020204030203" pitchFamily="34" charset="0"/>
            </a:endParaRPr>
          </a:p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r>
              <a:rPr lang="it-IT" sz="2400" dirty="0">
                <a:solidFill>
                  <a:srgbClr val="0F0E12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La squadra si è specializzata oltre che nei processi formativi, nell’</a:t>
            </a:r>
            <a:r>
              <a:rPr lang="it-IT" sz="2400" dirty="0">
                <a:solidFill>
                  <a:srgbClr val="860000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orientamento</a:t>
            </a:r>
            <a:r>
              <a:rPr lang="it-IT" sz="2400" dirty="0">
                <a:solidFill>
                  <a:srgbClr val="0F0E12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professionale</a:t>
            </a:r>
            <a:r>
              <a:rPr lang="it-IT" sz="2400" dirty="0">
                <a:solidFill>
                  <a:srgbClr val="0F0E12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 e nelle azioni di sistema.</a:t>
            </a:r>
          </a:p>
          <a:p>
            <a:pPr marL="114300">
              <a:lnSpc>
                <a:spcPct val="114000"/>
              </a:lnSpc>
            </a:pPr>
            <a:r>
              <a:rPr lang="it-IT" sz="2400" dirty="0">
                <a:solidFill>
                  <a:srgbClr val="0F0E12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La nostra pluriennale esperienza nel campo della progettazione permette di sviluppare </a:t>
            </a:r>
            <a:r>
              <a:rPr lang="it-IT" sz="2400" dirty="0">
                <a:solidFill>
                  <a:srgbClr val="860000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potenzialità </a:t>
            </a:r>
            <a:r>
              <a:rPr lang="it-IT" sz="2400" dirty="0">
                <a:solidFill>
                  <a:schemeClr val="tx1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e</a:t>
            </a:r>
            <a:r>
              <a:rPr lang="it-IT" sz="2400" dirty="0">
                <a:solidFill>
                  <a:srgbClr val="860000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 realtà imprenditoriali</a:t>
            </a:r>
            <a:r>
              <a:rPr lang="it-IT" sz="2400" dirty="0">
                <a:solidFill>
                  <a:srgbClr val="0F0E12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, accrescendone le </a:t>
            </a:r>
            <a:r>
              <a:rPr lang="it-IT" sz="2400" dirty="0">
                <a:solidFill>
                  <a:srgbClr val="860000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competenze</a:t>
            </a:r>
            <a:r>
              <a:rPr lang="it-IT" sz="2400" dirty="0">
                <a:solidFill>
                  <a:schemeClr val="tx1"/>
                </a:solidFill>
                <a:latin typeface="AUTHENTIC Sans 130" pitchFamily="50" charset="0"/>
                <a:ea typeface="AUTHENTIC Sans 130" pitchFamily="50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53A78ED-29B6-4A0D-A508-582EFD61C480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0F290B7-69F3-446A-AC51-C8B97BBE0D7D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011128-8A7E-4F44-914F-E769DF52DBBC}"/>
              </a:ext>
            </a:extLst>
          </p:cNvPr>
          <p:cNvSpPr txBox="1"/>
          <p:nvPr/>
        </p:nvSpPr>
        <p:spPr>
          <a:xfrm>
            <a:off x="710690" y="582249"/>
            <a:ext cx="8884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860000"/>
                </a:solidFill>
                <a:latin typeface="Arial Black" panose="020B0A04020102020204" pitchFamily="34" charset="0"/>
                <a:ea typeface="AUTHENTIC Sans 130" pitchFamily="50" charset="0"/>
                <a:cs typeface="Aharoni" panose="02010803020104030203" pitchFamily="2" charset="-79"/>
              </a:rPr>
              <a:t>CFM: Centro Formazione Manageriale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723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3">
            <a:extLst>
              <a:ext uri="{FF2B5EF4-FFF2-40B4-BE49-F238E27FC236}">
                <a16:creationId xmlns:a16="http://schemas.microsoft.com/office/drawing/2014/main" id="{D55CC22A-69AC-4425-9045-88986B45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9" y="513867"/>
            <a:ext cx="2910469" cy="976496"/>
          </a:xfrm>
          <a:prstGeom prst="rect">
            <a:avLst/>
          </a:prstGeom>
        </p:spPr>
      </p:pic>
      <p:sp>
        <p:nvSpPr>
          <p:cNvPr id="11" name="Google Shape;111;p20">
            <a:extLst>
              <a:ext uri="{FF2B5EF4-FFF2-40B4-BE49-F238E27FC236}">
                <a16:creationId xmlns:a16="http://schemas.microsoft.com/office/drawing/2014/main" id="{5D2A6F2F-D43F-4032-B7C4-EA744F919B73}"/>
              </a:ext>
            </a:extLst>
          </p:cNvPr>
          <p:cNvSpPr txBox="1">
            <a:spLocks/>
          </p:cNvSpPr>
          <p:nvPr/>
        </p:nvSpPr>
        <p:spPr>
          <a:xfrm>
            <a:off x="813149" y="2447005"/>
            <a:ext cx="9257081" cy="31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Clr>
                <a:srgbClr val="860000"/>
              </a:buClr>
              <a:buFont typeface="Wingdings" panose="05000000000000000000" pitchFamily="2" charset="2"/>
              <a:buChar char="v"/>
            </a:pPr>
            <a:r>
              <a:rPr lang="it-IT" sz="20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Aggregare i diversi attori della Formazione Professionale per creare sinergie progettuali, innovazione dei modelli e delle metodologie formative;</a:t>
            </a:r>
          </a:p>
          <a:p>
            <a:pPr algn="l">
              <a:buClr>
                <a:srgbClr val="860000"/>
              </a:buClr>
            </a:pPr>
            <a:endParaRPr lang="it-IT" sz="2000" b="0" i="0" dirty="0">
              <a:solidFill>
                <a:srgbClr val="303030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Clr>
                <a:srgbClr val="860000"/>
              </a:buClr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tx1"/>
                </a:solidFill>
                <a:latin typeface="Open Sans" panose="020B0606030504020204" pitchFamily="34" charset="0"/>
              </a:rPr>
              <a:t>Orientare e formare sui nuovi fronti progettuali;</a:t>
            </a:r>
          </a:p>
          <a:p>
            <a:pPr algn="l">
              <a:buClr>
                <a:srgbClr val="860000"/>
              </a:buClr>
            </a:pPr>
            <a:endParaRPr lang="it-IT" sz="2000" dirty="0">
              <a:solidFill>
                <a:srgbClr val="303030"/>
              </a:solidFill>
              <a:latin typeface="Open Sans" panose="020B0606030504020204" pitchFamily="34" charset="0"/>
            </a:endParaRPr>
          </a:p>
          <a:p>
            <a:pPr marL="342900" indent="-342900" algn="l">
              <a:buClr>
                <a:srgbClr val="860000"/>
              </a:buClr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tx1"/>
                </a:solidFill>
                <a:latin typeface="Open Sans" panose="020B0606030504020204" pitchFamily="34" charset="0"/>
              </a:rPr>
              <a:t>Integrare e valorizzare le competenze e le conoscenze tra le diverse regioni del territorio nazionale attraverso le best practices europee</a:t>
            </a:r>
            <a:r>
              <a:rPr lang="it-IT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Clr>
                <a:srgbClr val="860000"/>
              </a:buClr>
            </a:pPr>
            <a:endParaRPr lang="it-IT" sz="1800" b="0" i="0" dirty="0">
              <a:solidFill>
                <a:srgbClr val="30303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Clr>
                <a:srgbClr val="860000"/>
              </a:buClr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tx1"/>
                </a:solidFill>
                <a:latin typeface="Open Sans" panose="020B0606030504020204" pitchFamily="34" charset="0"/>
              </a:rPr>
              <a:t>Promuovere la cultura d’impresa e la valorizzazione del capitale umano.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53A78ED-29B6-4A0D-A508-582EFD61C480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0F290B7-69F3-446A-AC51-C8B97BBE0D7D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13FE76-4B2F-4386-9D32-DEF5D42D2AE8}"/>
              </a:ext>
            </a:extLst>
          </p:cNvPr>
          <p:cNvSpPr txBox="1"/>
          <p:nvPr/>
        </p:nvSpPr>
        <p:spPr>
          <a:xfrm>
            <a:off x="1033670" y="1558746"/>
            <a:ext cx="307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860000"/>
                </a:solidFill>
                <a:latin typeface="Amasis MT Pro Medium" panose="020B0604020202020204" pitchFamily="18" charset="0"/>
              </a:rPr>
              <a:t>Vision e mission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DEDE5E-92DC-4286-875C-C8300349E014}"/>
              </a:ext>
            </a:extLst>
          </p:cNvPr>
          <p:cNvSpPr txBox="1"/>
          <p:nvPr/>
        </p:nvSpPr>
        <p:spPr>
          <a:xfrm>
            <a:off x="710690" y="582249"/>
            <a:ext cx="8884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860000"/>
                </a:solidFill>
                <a:latin typeface="Arial Black" panose="020B0A04020102020204" pitchFamily="34" charset="0"/>
                <a:ea typeface="AUTHENTIC Sans 130" pitchFamily="50" charset="0"/>
                <a:cs typeface="Aharoni" panose="02010803020104030203" pitchFamily="2" charset="-79"/>
              </a:rPr>
              <a:t>CFM: Centro Formazione Manageriale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857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3">
            <a:extLst>
              <a:ext uri="{FF2B5EF4-FFF2-40B4-BE49-F238E27FC236}">
                <a16:creationId xmlns:a16="http://schemas.microsoft.com/office/drawing/2014/main" id="{D55CC22A-69AC-4425-9045-88986B45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9" y="513867"/>
            <a:ext cx="2910469" cy="976496"/>
          </a:xfrm>
          <a:prstGeom prst="rect">
            <a:avLst/>
          </a:prstGeom>
        </p:spPr>
      </p:pic>
      <p:sp>
        <p:nvSpPr>
          <p:cNvPr id="11" name="Google Shape;111;p20">
            <a:extLst>
              <a:ext uri="{FF2B5EF4-FFF2-40B4-BE49-F238E27FC236}">
                <a16:creationId xmlns:a16="http://schemas.microsoft.com/office/drawing/2014/main" id="{5D2A6F2F-D43F-4032-B7C4-EA744F919B73}"/>
              </a:ext>
            </a:extLst>
          </p:cNvPr>
          <p:cNvSpPr txBox="1">
            <a:spLocks/>
          </p:cNvSpPr>
          <p:nvPr/>
        </p:nvSpPr>
        <p:spPr>
          <a:xfrm>
            <a:off x="929932" y="1952028"/>
            <a:ext cx="8445724" cy="319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r>
              <a:rPr lang="it-IT" sz="2000" dirty="0">
                <a:solidFill>
                  <a:schemeClr val="tx1"/>
                </a:solidFill>
                <a:latin typeface="Open Sans" panose="020B0606030504020204" pitchFamily="34" charset="0"/>
              </a:rPr>
              <a:t>E’ stato approvato dal Dipartimento delle Politiche </a:t>
            </a:r>
          </a:p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r>
              <a:rPr lang="it-IT" sz="2000" dirty="0">
                <a:solidFill>
                  <a:schemeClr val="tx1"/>
                </a:solidFill>
                <a:latin typeface="Open Sans" panose="020B0606030504020204" pitchFamily="34" charset="0"/>
              </a:rPr>
              <a:t>Giovanili e Servizio Civile Universale.</a:t>
            </a:r>
          </a:p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endParaRPr lang="it-IT" sz="2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114300" indent="0">
              <a:lnSpc>
                <a:spcPct val="114000"/>
              </a:lnSpc>
              <a:buClr>
                <a:srgbClr val="000000"/>
              </a:buClr>
              <a:buNone/>
            </a:pPr>
            <a:r>
              <a:rPr lang="it-IT" sz="2000" dirty="0">
                <a:solidFill>
                  <a:schemeClr val="tx1"/>
                </a:solidFill>
                <a:latin typeface="Open Sans" panose="020B0606030504020204" pitchFamily="34" charset="0"/>
              </a:rPr>
              <a:t>Si configura come un punto di incontro tra la fine del percorso scolastico e l'inserimento nel mondo del lavoro.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53A78ED-29B6-4A0D-A508-582EFD61C480}"/>
              </a:ext>
            </a:extLst>
          </p:cNvPr>
          <p:cNvSpPr/>
          <p:nvPr/>
        </p:nvSpPr>
        <p:spPr>
          <a:xfrm>
            <a:off x="10545562" y="3963319"/>
            <a:ext cx="1644579" cy="292999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0F290B7-69F3-446A-AC51-C8B97BBE0D7D}"/>
              </a:ext>
            </a:extLst>
          </p:cNvPr>
          <p:cNvSpPr/>
          <p:nvPr/>
        </p:nvSpPr>
        <p:spPr>
          <a:xfrm>
            <a:off x="9594898" y="5614334"/>
            <a:ext cx="1898056" cy="12823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B4E319-7A0D-4B1F-97A1-3088AE5B8F14}"/>
              </a:ext>
            </a:extLst>
          </p:cNvPr>
          <p:cNvSpPr txBox="1"/>
          <p:nvPr/>
        </p:nvSpPr>
        <p:spPr>
          <a:xfrm>
            <a:off x="929932" y="540450"/>
            <a:ext cx="504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IL PROGETTO</a:t>
            </a:r>
          </a:p>
        </p:txBody>
      </p:sp>
      <p:pic>
        <p:nvPicPr>
          <p:cNvPr id="3" name="Elemento grafico 2" descr="Carta millimetrata e blocco appunti con matite">
            <a:extLst>
              <a:ext uri="{FF2B5EF4-FFF2-40B4-BE49-F238E27FC236}">
                <a16:creationId xmlns:a16="http://schemas.microsoft.com/office/drawing/2014/main" id="{982484EB-D15C-49EB-A4B4-B2D67DCE5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7571" y="4516781"/>
            <a:ext cx="2195106" cy="219510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745E7A-09C1-4A5B-8D8C-3F6B25538CA6}"/>
              </a:ext>
            </a:extLst>
          </p:cNvPr>
          <p:cNvSpPr txBox="1"/>
          <p:nvPr/>
        </p:nvSpPr>
        <p:spPr>
          <a:xfrm rot="1654971">
            <a:off x="6840400" y="1737949"/>
            <a:ext cx="530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860000"/>
                </a:solidFill>
                <a:latin typeface="Broadway" panose="04040905080B02020502" pitchFamily="82" charset="0"/>
              </a:rPr>
              <a:t>Orientati al lavoro!</a:t>
            </a:r>
          </a:p>
        </p:txBody>
      </p:sp>
    </p:spTree>
    <p:extLst>
      <p:ext uri="{BB962C8B-B14F-4D97-AF65-F5344CB8AC3E}">
        <p14:creationId xmlns:p14="http://schemas.microsoft.com/office/powerpoint/2010/main" val="346573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13">
            <a:extLst>
              <a:ext uri="{FF2B5EF4-FFF2-40B4-BE49-F238E27FC236}">
                <a16:creationId xmlns:a16="http://schemas.microsoft.com/office/drawing/2014/main" id="{F8B76DBA-3FB0-47BA-96EC-4A51217C7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56AEDBC7-DA54-4298-8FAE-777609B3E928}"/>
              </a:ext>
            </a:extLst>
          </p:cNvPr>
          <p:cNvSpPr/>
          <p:nvPr/>
        </p:nvSpPr>
        <p:spPr>
          <a:xfrm>
            <a:off x="1289827" y="4949769"/>
            <a:ext cx="2741339" cy="1932876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0F869318-23FC-4FC9-8718-882BDC03426D}"/>
              </a:ext>
            </a:extLst>
          </p:cNvPr>
          <p:cNvSpPr/>
          <p:nvPr/>
        </p:nvSpPr>
        <p:spPr>
          <a:xfrm>
            <a:off x="-39263" y="5800187"/>
            <a:ext cx="2852851" cy="1059365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10FD58-0876-4608-8631-326BFBD39B74}"/>
              </a:ext>
            </a:extLst>
          </p:cNvPr>
          <p:cNvSpPr txBox="1"/>
          <p:nvPr/>
        </p:nvSpPr>
        <p:spPr>
          <a:xfrm>
            <a:off x="6096000" y="2091888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Open Sans" panose="020B0606030504020204" pitchFamily="34" charset="0"/>
                <a:cs typeface="Arial"/>
                <a:sym typeface="Arial"/>
              </a:rPr>
              <a:t>Tramite la messa in atto di </a:t>
            </a:r>
            <a:r>
              <a:rPr lang="it-IT" sz="2000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  <a:sym typeface="Arial"/>
              </a:rPr>
              <a:t>attività pratiche</a:t>
            </a:r>
            <a:r>
              <a:rPr lang="it-IT" sz="2000" dirty="0">
                <a:latin typeface="Open Sans" panose="020B0606030504020204" pitchFamily="34" charset="0"/>
                <a:cs typeface="Arial"/>
                <a:sym typeface="Arial"/>
              </a:rPr>
              <a:t>, coinvolgenti ed innovative, sarà possibile coadiuvare i ragazzi in questa delicata fase di transizione, in maniera efficace.</a:t>
            </a:r>
          </a:p>
          <a:p>
            <a:r>
              <a:rPr lang="it-IT" sz="2000" dirty="0">
                <a:latin typeface="Open Sans" panose="020B0606030504020204" pitchFamily="34" charset="0"/>
                <a:cs typeface="Arial"/>
                <a:sym typeface="Arial"/>
              </a:rPr>
              <a:t>Tutto questo alla luce dei cambiamenti che stanno avvenendo nelle organizzazioni e dei nuovi ruoli che si configurano nell’</a:t>
            </a:r>
            <a:r>
              <a:rPr lang="it-IT" sz="2000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  <a:sym typeface="Arial"/>
              </a:rPr>
              <a:t>industria 4.0</a:t>
            </a:r>
            <a:r>
              <a:rPr lang="it-IT" sz="2000" dirty="0">
                <a:latin typeface="Open Sans" panose="020B0606030504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101219-B0DB-4629-85C0-09F703A16614}"/>
              </a:ext>
            </a:extLst>
          </p:cNvPr>
          <p:cNvSpPr txBox="1"/>
          <p:nvPr/>
        </p:nvSpPr>
        <p:spPr>
          <a:xfrm>
            <a:off x="345755" y="2091888"/>
            <a:ext cx="52201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Open Sans" panose="020B0606030504020204" pitchFamily="34" charset="0"/>
                <a:cs typeface="Arial"/>
                <a:sym typeface="Arial"/>
              </a:rPr>
              <a:t>L’</a:t>
            </a:r>
            <a:r>
              <a:rPr lang="it-IT" sz="2000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  <a:sym typeface="Arial"/>
              </a:rPr>
              <a:t>obiettivo</a:t>
            </a:r>
            <a:r>
              <a:rPr lang="it-IT" sz="2000" dirty="0">
                <a:latin typeface="Open Sans" panose="020B0606030504020204" pitchFamily="34" charset="0"/>
                <a:cs typeface="Arial"/>
                <a:sym typeface="Arial"/>
              </a:rPr>
              <a:t> è far maturare nei giovani talenti una consapevolezza riguardo l’importanza che riveste il </a:t>
            </a:r>
            <a:r>
              <a:rPr lang="it-IT" sz="2000" dirty="0">
                <a:solidFill>
                  <a:srgbClr val="860000"/>
                </a:solidFill>
                <a:latin typeface="Open Sans" panose="020B0606030504020204" pitchFamily="34" charset="0"/>
                <a:cs typeface="Arial"/>
                <a:sym typeface="Arial"/>
              </a:rPr>
              <a:t>processo orientativo </a:t>
            </a:r>
            <a:r>
              <a:rPr lang="it-IT" sz="2000" dirty="0">
                <a:latin typeface="Open Sans" panose="020B0606030504020204" pitchFamily="34" charset="0"/>
                <a:cs typeface="Arial"/>
                <a:sym typeface="Arial"/>
              </a:rPr>
              <a:t>quale strumento di analisi, autoanalisi e supporto alla scelta del percorso lavorativo che si vuole intraprendere.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86B5601-D7FB-4194-9E4E-4AE40F4FDF2A}"/>
              </a:ext>
            </a:extLst>
          </p:cNvPr>
          <p:cNvSpPr txBox="1"/>
          <p:nvPr/>
        </p:nvSpPr>
        <p:spPr>
          <a:xfrm>
            <a:off x="891851" y="293552"/>
            <a:ext cx="504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OBIETTIVI</a:t>
            </a:r>
          </a:p>
        </p:txBody>
      </p:sp>
    </p:spTree>
    <p:extLst>
      <p:ext uri="{BB962C8B-B14F-4D97-AF65-F5344CB8AC3E}">
        <p14:creationId xmlns:p14="http://schemas.microsoft.com/office/powerpoint/2010/main" val="1962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13">
            <a:extLst>
              <a:ext uri="{FF2B5EF4-FFF2-40B4-BE49-F238E27FC236}">
                <a16:creationId xmlns:a16="http://schemas.microsoft.com/office/drawing/2014/main" id="{F8B76DBA-3FB0-47BA-96EC-4A51217C7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56AEDBC7-DA54-4298-8FAE-777609B3E928}"/>
              </a:ext>
            </a:extLst>
          </p:cNvPr>
          <p:cNvSpPr/>
          <p:nvPr/>
        </p:nvSpPr>
        <p:spPr>
          <a:xfrm>
            <a:off x="1289827" y="4923264"/>
            <a:ext cx="2741339" cy="1932876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0F869318-23FC-4FC9-8718-882BDC03426D}"/>
              </a:ext>
            </a:extLst>
          </p:cNvPr>
          <p:cNvSpPr/>
          <p:nvPr/>
        </p:nvSpPr>
        <p:spPr>
          <a:xfrm>
            <a:off x="-39263" y="5800187"/>
            <a:ext cx="2852851" cy="1059365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10FD58-0876-4608-8631-326BFBD39B74}"/>
              </a:ext>
            </a:extLst>
          </p:cNvPr>
          <p:cNvSpPr txBox="1"/>
          <p:nvPr/>
        </p:nvSpPr>
        <p:spPr>
          <a:xfrm>
            <a:off x="1678710" y="2225608"/>
            <a:ext cx="9952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60000"/>
              </a:buClr>
              <a:buFont typeface="Wingdings" panose="05000000000000000000" pitchFamily="2" charset="2"/>
              <a:buChar char="v"/>
            </a:pPr>
            <a:r>
              <a:rPr lang="it-IT" sz="2000" dirty="0">
                <a:latin typeface="Open Sans" panose="020B0606030504020204" pitchFamily="34" charset="0"/>
                <a:cs typeface="Arial"/>
              </a:rPr>
              <a:t>Occupabilità;</a:t>
            </a:r>
          </a:p>
          <a:p>
            <a:pPr>
              <a:buClr>
                <a:srgbClr val="860000"/>
              </a:buClr>
            </a:pPr>
            <a:r>
              <a:rPr lang="it-IT" sz="2000" dirty="0">
                <a:latin typeface="Open Sans" panose="020B0606030504020204" pitchFamily="34" charset="0"/>
                <a:cs typeface="Arial"/>
              </a:rPr>
              <a:t> </a:t>
            </a:r>
          </a:p>
          <a:p>
            <a:pPr marL="342900" indent="-342900">
              <a:buClr>
                <a:srgbClr val="860000"/>
              </a:buClr>
              <a:buFont typeface="Wingdings" panose="05000000000000000000" pitchFamily="2" charset="2"/>
              <a:buChar char="v"/>
            </a:pPr>
            <a:r>
              <a:rPr lang="it-IT" sz="2000" dirty="0">
                <a:latin typeface="Open Sans" panose="020B0606030504020204" pitchFamily="34" charset="0"/>
                <a:cs typeface="Arial"/>
              </a:rPr>
              <a:t>Favorire l’inserimento nel mondo del lavoro attraverso stage;</a:t>
            </a:r>
          </a:p>
          <a:p>
            <a:pPr>
              <a:buClr>
                <a:srgbClr val="860000"/>
              </a:buClr>
            </a:pPr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marL="342900" indent="-342900">
              <a:buClr>
                <a:srgbClr val="860000"/>
              </a:buClr>
              <a:buFont typeface="Wingdings" panose="05000000000000000000" pitchFamily="2" charset="2"/>
              <a:buChar char="v"/>
            </a:pPr>
            <a:r>
              <a:rPr lang="it-IT" sz="2000" dirty="0">
                <a:latin typeface="Open Sans" panose="020B0606030504020204" pitchFamily="34" charset="0"/>
                <a:cs typeface="Arial"/>
              </a:rPr>
              <a:t>Favorire e supportare nuove idee per lo sviluppo di progetti imprenditoriali.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A90C7C4-FCED-4D02-8720-F7F1A54B9D19}"/>
              </a:ext>
            </a:extLst>
          </p:cNvPr>
          <p:cNvSpPr txBox="1"/>
          <p:nvPr/>
        </p:nvSpPr>
        <p:spPr>
          <a:xfrm>
            <a:off x="891851" y="293552"/>
            <a:ext cx="504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OBIETTIVI</a:t>
            </a:r>
          </a:p>
        </p:txBody>
      </p:sp>
    </p:spTree>
    <p:extLst>
      <p:ext uri="{BB962C8B-B14F-4D97-AF65-F5344CB8AC3E}">
        <p14:creationId xmlns:p14="http://schemas.microsoft.com/office/powerpoint/2010/main" val="269485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3">
            <a:extLst>
              <a:ext uri="{FF2B5EF4-FFF2-40B4-BE49-F238E27FC236}">
                <a16:creationId xmlns:a16="http://schemas.microsoft.com/office/drawing/2014/main" id="{DC9B53C6-23A2-4099-A5AB-5D5129193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9D1D24-D268-40A3-8C94-1022F16CE322}"/>
              </a:ext>
            </a:extLst>
          </p:cNvPr>
          <p:cNvSpPr txBox="1"/>
          <p:nvPr/>
        </p:nvSpPr>
        <p:spPr>
          <a:xfrm>
            <a:off x="1342924" y="1657123"/>
            <a:ext cx="9506152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latin typeface="Open Sans" panose="020B0606030504020204" pitchFamily="34" charset="0"/>
                <a:cs typeface="Arial"/>
              </a:rPr>
              <a:t>Il progetto era rivolto a giovani di età compresa fra i 17 e i 28 anni, con uno spiccato interesse e attitudine alla tecnologia e al mondo digitale 4.0.</a:t>
            </a:r>
          </a:p>
          <a:p>
            <a:endParaRPr lang="it-IT" sz="2400" dirty="0">
              <a:latin typeface="Open Sans" panose="020B0606030504020204" pitchFamily="34" charset="0"/>
              <a:cs typeface="Arial"/>
            </a:endParaRPr>
          </a:p>
          <a:p>
            <a:r>
              <a:rPr lang="it-IT" sz="2400" dirty="0">
                <a:latin typeface="Open Sans" panose="020B0606030504020204" pitchFamily="34" charset="0"/>
                <a:cs typeface="Arial"/>
              </a:rPr>
              <a:t>Di </a:t>
            </a:r>
            <a:r>
              <a:rPr lang="it-IT" sz="2800" b="1" dirty="0">
                <a:latin typeface="Open Sans" panose="020B0606030504020204" pitchFamily="34" charset="0"/>
                <a:cs typeface="Arial"/>
              </a:rPr>
              <a:t>344</a:t>
            </a:r>
            <a:r>
              <a:rPr lang="it-IT" sz="2400" dirty="0">
                <a:latin typeface="Open Sans" panose="020B0606030504020204" pitchFamily="34" charset="0"/>
                <a:cs typeface="Arial"/>
              </a:rPr>
              <a:t> iscritti in piattaforma, sono stati selezionati </a:t>
            </a:r>
            <a:r>
              <a:rPr lang="it-IT" sz="2800" b="1" dirty="0">
                <a:latin typeface="Open Sans" panose="020B0606030504020204" pitchFamily="34" charset="0"/>
                <a:cs typeface="Arial"/>
              </a:rPr>
              <a:t>90</a:t>
            </a:r>
            <a:r>
              <a:rPr lang="it-IT" sz="2400" dirty="0">
                <a:latin typeface="Open Sans" panose="020B0606030504020204" pitchFamily="34" charset="0"/>
                <a:cs typeface="Arial"/>
              </a:rPr>
              <a:t> partecipanti che</a:t>
            </a:r>
          </a:p>
          <a:p>
            <a:endParaRPr lang="it-IT" sz="2400" dirty="0">
              <a:latin typeface="Open Sans" panose="020B0606030504020204" pitchFamily="34" charset="0"/>
              <a:cs typeface="Arial"/>
            </a:endParaRPr>
          </a:p>
          <a:p>
            <a:pPr marL="342900" indent="-342900">
              <a:buClr>
                <a:srgbClr val="860000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hanno superato positivamente la fase di selezione e </a:t>
            </a:r>
            <a:r>
              <a:rPr lang="it-IT" sz="2400" dirty="0" err="1">
                <a:latin typeface="Open Sans" panose="020B0606030504020204" pitchFamily="34" charset="0"/>
                <a:cs typeface="Arial"/>
              </a:rPr>
              <a:t>pre</a:t>
            </a:r>
            <a:r>
              <a:rPr lang="it-IT" sz="2400" dirty="0">
                <a:latin typeface="Open Sans" panose="020B0606030504020204" pitchFamily="34" charset="0"/>
                <a:cs typeface="Arial"/>
              </a:rPr>
              <a:t> orientamento online;</a:t>
            </a:r>
          </a:p>
          <a:p>
            <a:pPr marL="342900" indent="-342900">
              <a:buClr>
                <a:srgbClr val="860000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sono stati formati dai nostri orientatori;</a:t>
            </a:r>
          </a:p>
          <a:p>
            <a:pPr marL="342900" indent="-342900">
              <a:buClr>
                <a:srgbClr val="860000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cs typeface="Arial"/>
              </a:rPr>
              <a:t>sono stati inseriti in un percorso di stage.</a:t>
            </a:r>
          </a:p>
          <a:p>
            <a:pPr algn="l"/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algn="l"/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algn="l"/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algn="l"/>
            <a:endParaRPr lang="it-IT" dirty="0">
              <a:latin typeface="Bebas"/>
            </a:endParaRPr>
          </a:p>
          <a:p>
            <a:pPr algn="l"/>
            <a:endParaRPr lang="it-IT" dirty="0">
              <a:latin typeface="Bebas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0C8F100-0783-46E2-B974-77B222F7E9DE}"/>
              </a:ext>
            </a:extLst>
          </p:cNvPr>
          <p:cNvSpPr/>
          <p:nvPr/>
        </p:nvSpPr>
        <p:spPr>
          <a:xfrm>
            <a:off x="8928175" y="5066065"/>
            <a:ext cx="2378925" cy="1793487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DA65311-3AFA-4CC9-939E-AC46AF66A6D5}"/>
              </a:ext>
            </a:extLst>
          </p:cNvPr>
          <p:cNvSpPr/>
          <p:nvPr/>
        </p:nvSpPr>
        <p:spPr>
          <a:xfrm>
            <a:off x="9551022" y="5527288"/>
            <a:ext cx="2639120" cy="132885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DB0378-3B59-4765-90DC-6AE7CAA9A0D6}"/>
              </a:ext>
            </a:extLst>
          </p:cNvPr>
          <p:cNvSpPr txBox="1"/>
          <p:nvPr/>
        </p:nvSpPr>
        <p:spPr>
          <a:xfrm>
            <a:off x="891851" y="293552"/>
            <a:ext cx="504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DESTINATARI</a:t>
            </a:r>
          </a:p>
        </p:txBody>
      </p:sp>
    </p:spTree>
    <p:extLst>
      <p:ext uri="{BB962C8B-B14F-4D97-AF65-F5344CB8AC3E}">
        <p14:creationId xmlns:p14="http://schemas.microsoft.com/office/powerpoint/2010/main" val="84189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13">
            <a:extLst>
              <a:ext uri="{FF2B5EF4-FFF2-40B4-BE49-F238E27FC236}">
                <a16:creationId xmlns:a16="http://schemas.microsoft.com/office/drawing/2014/main" id="{8B2DF24E-086A-42BC-A3FD-105EFF93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" y="182672"/>
            <a:ext cx="2910469" cy="976496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8697B50-E299-408B-85FE-882C813F45C2}"/>
              </a:ext>
            </a:extLst>
          </p:cNvPr>
          <p:cNvSpPr txBox="1"/>
          <p:nvPr/>
        </p:nvSpPr>
        <p:spPr>
          <a:xfrm>
            <a:off x="1168474" y="1752006"/>
            <a:ext cx="9218946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latin typeface="Bebas"/>
            </a:endParaRPr>
          </a:p>
          <a:p>
            <a:pPr algn="l"/>
            <a:r>
              <a:rPr lang="it-IT" sz="2000" dirty="0">
                <a:latin typeface="Open Sans" panose="020B0606030504020204" pitchFamily="34" charset="0"/>
                <a:cs typeface="Arial"/>
              </a:rPr>
              <a:t>Il progetto ha coinvolto inizialmente 3 regioni:</a:t>
            </a:r>
          </a:p>
          <a:p>
            <a:pPr algn="l"/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marL="342900" indent="-342900" algn="l">
              <a:buClr>
                <a:srgbClr val="86000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latin typeface="Open Sans" panose="020B0606030504020204" pitchFamily="34" charset="0"/>
                <a:cs typeface="Arial"/>
              </a:rPr>
              <a:t>MARCHE</a:t>
            </a:r>
          </a:p>
          <a:p>
            <a:pPr marL="342900" indent="-342900" algn="l">
              <a:buClr>
                <a:srgbClr val="86000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latin typeface="Open Sans" panose="020B0606030504020204" pitchFamily="34" charset="0"/>
                <a:cs typeface="Arial"/>
              </a:rPr>
              <a:t>EMILIA ROMAGNA</a:t>
            </a:r>
          </a:p>
          <a:p>
            <a:pPr marL="342900" indent="-342900" algn="l">
              <a:buClr>
                <a:srgbClr val="86000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latin typeface="Open Sans" panose="020B0606030504020204" pitchFamily="34" charset="0"/>
                <a:cs typeface="Arial"/>
              </a:rPr>
              <a:t>LAZIO</a:t>
            </a:r>
          </a:p>
          <a:p>
            <a:pPr algn="l"/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algn="ctr"/>
            <a:r>
              <a:rPr lang="it-IT" sz="2000" dirty="0">
                <a:latin typeface="Open Sans" panose="020B0606030504020204" pitchFamily="34" charset="0"/>
                <a:cs typeface="Arial"/>
              </a:rPr>
              <a:t>In seguito all’emergenza covid, sono stati inclusi nel progetto ragazzi provenienti anche da altre regioni.</a:t>
            </a:r>
          </a:p>
          <a:p>
            <a:pPr algn="ctr"/>
            <a:endParaRPr lang="it-IT" sz="2000" dirty="0">
              <a:latin typeface="Open Sans" panose="020B0606030504020204" pitchFamily="34" charset="0"/>
              <a:cs typeface="Arial"/>
            </a:endParaRPr>
          </a:p>
          <a:p>
            <a:pPr algn="ctr"/>
            <a:endParaRPr lang="it-IT" sz="2000" dirty="0">
              <a:latin typeface="Open Sans" panose="020B0606030504020204" pitchFamily="34" charset="0"/>
              <a:cs typeface="Arial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ACA67EF-75C3-4AA4-B8A0-7D229B7787F3}"/>
              </a:ext>
            </a:extLst>
          </p:cNvPr>
          <p:cNvSpPr/>
          <p:nvPr/>
        </p:nvSpPr>
        <p:spPr>
          <a:xfrm>
            <a:off x="-2093" y="4870919"/>
            <a:ext cx="1031486" cy="1988633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1AB023BB-F975-47F9-9091-7B0A6E89C239}"/>
              </a:ext>
            </a:extLst>
          </p:cNvPr>
          <p:cNvSpPr/>
          <p:nvPr/>
        </p:nvSpPr>
        <p:spPr>
          <a:xfrm>
            <a:off x="-1856" y="5527288"/>
            <a:ext cx="2053681" cy="1328852"/>
          </a:xfrm>
          <a:prstGeom prst="rect">
            <a:avLst/>
          </a:prstGeom>
          <a:solidFill>
            <a:srgbClr val="CA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C585AC-0424-4003-A072-BF4C449E5483}"/>
              </a:ext>
            </a:extLst>
          </p:cNvPr>
          <p:cNvSpPr txBox="1"/>
          <p:nvPr/>
        </p:nvSpPr>
        <p:spPr>
          <a:xfrm>
            <a:off x="891851" y="293552"/>
            <a:ext cx="504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86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CONTESTO</a:t>
            </a:r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7FD2865E-4DEA-4EA2-8FDF-FEA463AF2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40" y="399210"/>
            <a:ext cx="2124360" cy="28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6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923</Words>
  <Application>Microsoft Office PowerPoint</Application>
  <PresentationFormat>Widescreen</PresentationFormat>
  <Paragraphs>124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4" baseType="lpstr">
      <vt:lpstr>Amasis MT Pro Medium</vt:lpstr>
      <vt:lpstr>Arial</vt:lpstr>
      <vt:lpstr>Arial Black</vt:lpstr>
      <vt:lpstr>AUTHENTIC Sans 130</vt:lpstr>
      <vt:lpstr>Bebas</vt:lpstr>
      <vt:lpstr>Bradley Hand ITC</vt:lpstr>
      <vt:lpstr>Broadway</vt:lpstr>
      <vt:lpstr>Brush Script MT</vt:lpstr>
      <vt:lpstr>Calibri</vt:lpstr>
      <vt:lpstr>Calibri Light</vt:lpstr>
      <vt:lpstr>Open Sans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Ferrara</dc:creator>
  <cp:lastModifiedBy>Anna Ferrara</cp:lastModifiedBy>
  <cp:revision>379</cp:revision>
  <dcterms:created xsi:type="dcterms:W3CDTF">2021-08-31T08:18:53Z</dcterms:created>
  <dcterms:modified xsi:type="dcterms:W3CDTF">2021-09-30T05:50:01Z</dcterms:modified>
</cp:coreProperties>
</file>